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422" r:id="rId2"/>
    <p:sldId id="258" r:id="rId3"/>
    <p:sldId id="413" r:id="rId4"/>
    <p:sldId id="419" r:id="rId5"/>
    <p:sldId id="415" r:id="rId6"/>
    <p:sldId id="417" r:id="rId7"/>
    <p:sldId id="418" r:id="rId8"/>
    <p:sldId id="425" r:id="rId9"/>
    <p:sldId id="420" r:id="rId10"/>
    <p:sldId id="426" r:id="rId11"/>
    <p:sldId id="421" r:id="rId12"/>
    <p:sldId id="416" r:id="rId13"/>
    <p:sldId id="409" r:id="rId14"/>
    <p:sldId id="423" r:id="rId15"/>
    <p:sldId id="42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9"/>
    <p:restoredTop sz="89116"/>
  </p:normalViewPr>
  <p:slideViewPr>
    <p:cSldViewPr snapToGrid="0" snapToObjects="1">
      <p:cViewPr varScale="1">
        <p:scale>
          <a:sx n="139" d="100"/>
          <a:sy n="139" d="100"/>
        </p:scale>
        <p:origin x="15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>
</file>

<file path=ppt/media/image11.png>
</file>

<file path=ppt/media/image13.png>
</file>

<file path=ppt/media/image14.png>
</file>

<file path=ppt/media/image15.png>
</file>

<file path=ppt/media/image16.png>
</file>

<file path=ppt/media/image18.png>
</file>

<file path=ppt/media/image2.tif>
</file>

<file path=ppt/media/image3.tif>
</file>

<file path=ppt/media/image4.tif>
</file>

<file path=ppt/media/image5.tif>
</file>

<file path=ppt/media/image6.t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16D1FD-42F6-1849-AA3B-AF52206BB567}" type="datetimeFigureOut">
              <a:rPr lang="en-US" smtClean="0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96C434-C3F9-4243-B5C4-6C862D5C0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38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 scales are the same as the first 50 X 50 for both quantitative and qualitative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C434-C3F9-4243-B5C4-6C862D5C0C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265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*|PCC| for protein complexes</a:t>
            </a:r>
          </a:p>
          <a:p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*</a:t>
            </a:r>
            <a:r>
              <a:rPr lang="en-US" sz="1200" dirty="0" err="1">
                <a:latin typeface="Gill Sans" charset="0"/>
                <a:ea typeface="Gill Sans" charset="0"/>
                <a:cs typeface="Gill Sans" charset="0"/>
                <a:sym typeface="Calibri"/>
              </a:rPr>
              <a:t>AvgPCC_pwy&amp;ptcomplex_obj_prep.R</a:t>
            </a:r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 + </a:t>
            </a:r>
            <a:r>
              <a:rPr lang="en-US" sz="1200" dirty="0" err="1">
                <a:latin typeface="Gill Sans" charset="0"/>
                <a:ea typeface="Gill Sans" charset="0"/>
                <a:cs typeface="Gill Sans" charset="0"/>
                <a:sym typeface="Calibri"/>
              </a:rPr>
              <a:t>AvgPCC_pwy&amp;ptcomplex.R</a:t>
            </a:r>
            <a:endParaRPr lang="en-US" sz="1200" dirty="0">
              <a:latin typeface="Gill Sans" charset="0"/>
              <a:ea typeface="Gill Sans" charset="0"/>
              <a:cs typeface="Gill Sans" charset="0"/>
              <a:sym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C434-C3F9-4243-B5C4-6C862D5C0C3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12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 sure to explain the numbers</a:t>
            </a:r>
          </a:p>
        </p:txBody>
      </p:sp>
    </p:spTree>
    <p:extLst>
      <p:ext uri="{BB962C8B-B14F-4D97-AF65-F5344CB8AC3E}">
        <p14:creationId xmlns:p14="http://schemas.microsoft.com/office/powerpoint/2010/main" val="4233245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From left to right: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#Median: 0.00 #Mean: 0.00062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#Median: 0.00 #Mean: 0.014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#Median: 0.00 #Mean: 0.014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#Median: 4.146e-05 #Mean: 0.039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#Median: 0.035 #Mean: 0.057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If the no. is log scale =&gt; lots of log(0) (</a:t>
            </a:r>
            <a:r>
              <a:rPr lang="en-US" dirty="0" err="1"/>
              <a:t>NaN</a:t>
            </a:r>
            <a:r>
              <a:rPr lang="en-US" dirty="0"/>
              <a:t>)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Why do many high MI pairs disappear when I use all annotation sets?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*I tired using offset=1 with log(base=10) , offset=1 with log(base=10000). offset=10 with log(base=10). All give almost identical graph as the original one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dirty="0"/>
              <a:t>=&gt; too many are 0. No matter how much we scale, it would be the same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5586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C434-C3F9-4243-B5C4-6C862D5C0C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233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C434-C3F9-4243-B5C4-6C862D5C0C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46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pcc</a:t>
            </a:r>
            <a:r>
              <a:rPr lang="en-US" sz="1200" dirty="0"/>
              <a:t> AUC: 0.91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spearman AUC: 0.89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MI AUC: 0.90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C434-C3F9-4243-B5C4-6C862D5C0C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088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*For “2 combined ternary data - MI”, only genes in Nichols’ and Price’s are used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6324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Dr. Hu doesn't like the dark yellow and brown</a:t>
            </a:r>
          </a:p>
          <a:p>
            <a:r>
              <a:rPr lang="en-US" dirty="0"/>
              <a:t>make the lines thicker</a:t>
            </a:r>
          </a:p>
        </p:txBody>
      </p:sp>
    </p:spTree>
    <p:extLst>
      <p:ext uri="{BB962C8B-B14F-4D97-AF65-F5344CB8AC3E}">
        <p14:creationId xmlns:p14="http://schemas.microsoft.com/office/powerpoint/2010/main" val="15241487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*|PCC| for metabolic pathways </a:t>
            </a:r>
          </a:p>
          <a:p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*</a:t>
            </a:r>
            <a:r>
              <a:rPr lang="en-US" sz="1200" dirty="0" err="1">
                <a:latin typeface="Gill Sans" charset="0"/>
                <a:ea typeface="Gill Sans" charset="0"/>
                <a:cs typeface="Gill Sans" charset="0"/>
                <a:sym typeface="Calibri"/>
              </a:rPr>
              <a:t>AvgPCC_pwy&amp;ptcomplex_obj_prep.R</a:t>
            </a:r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 + </a:t>
            </a:r>
            <a:r>
              <a:rPr lang="en-US" sz="1200" dirty="0" err="1">
                <a:latin typeface="Gill Sans" charset="0"/>
                <a:ea typeface="Gill Sans" charset="0"/>
                <a:cs typeface="Gill Sans" charset="0"/>
                <a:sym typeface="Calibri"/>
              </a:rPr>
              <a:t>AvgPCC_pwy&amp;ptcomplex.R</a:t>
            </a:r>
            <a:endParaRPr lang="en-US" sz="1200" dirty="0">
              <a:latin typeface="Gill Sans" charset="0"/>
              <a:ea typeface="Gill Sans" charset="0"/>
              <a:cs typeface="Gill Sans" charset="0"/>
              <a:sym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C434-C3F9-4243-B5C4-6C862D5C0C3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19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C208F-3480-7649-8498-75BD70693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7A90AE-1A0F-5E48-9CF6-790F99CA2B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3209F-38FF-4742-B2A8-E51067602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EC4F6-6EE9-B84C-B4CE-D3D218350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CF3DC-F82A-FF40-9E1A-AD0FD021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29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9197-7947-8841-B97B-AA71D48BF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27269-3204-6642-9E80-8F85ABB95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8FF60-019D-5B42-A637-F1E238172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17878-7B9F-6547-A41E-A827663BB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8147D-9773-8A4A-915F-4F379BECF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19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68FF63-5AEA-BF4E-B977-DBF34EB464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04EEF3-BA8E-D541-AB5D-6ED57C5A8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0BC6C-3764-4E46-A549-B9DEFC1ED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44E83-9B7F-5749-95DB-139313349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7DC81-1758-DD4B-AA2B-7E06832FC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78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56453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C4C7B-A88E-7140-899C-A0E352807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73219-7DAA-7044-9A7D-C9418D338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977B0-5733-784B-B475-C7893881D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C7397-A333-7F45-8D55-30213798B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F3A71-6EE6-9949-B395-E4E897F4C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85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DC12F-8143-2F4D-B08D-184FD0088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DCE5C-74AE-4C42-850A-54C703D5F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C352C-8AB8-494B-94C7-2CF81E087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6CCFA-175F-264A-897A-1FF4435D5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56B63-AB4B-EF4A-9181-72426940C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093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344D7-CC36-E94F-B12A-79A0C6DDD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2A40C-9DB4-3844-91A3-37ADE5EE20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35589-2C43-E54E-86B0-C710F8859A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CFF0A-6253-4141-8836-F255605BB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E3EA7-122A-A448-8FC1-DEAAA84E6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0700CC-B6CB-3F42-9FC0-4D74F5A7C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69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27C1E-8EAA-9843-A473-FA5F667F5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ED616-CCB2-7F42-B57B-A4998125E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7A5AAE-6B53-3E4E-B990-4A5C6EB8D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F120C3-46E0-994A-8C45-A05C2EB4D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1D6CD-1A8F-E64B-ACD5-F2CEDDEBAE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D7CDED-38A3-9846-A9C0-7E6113655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0E0427-158F-E643-A55C-3736AF52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4F769F-CD35-774B-ADE2-078F7700E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33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5965-30EC-EC43-8AEF-E6C49B469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478808-E3D7-0A43-AFA1-40746357C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BA9D4-AB8A-8541-B7DE-E9C86A2CB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7D643E-1009-C642-B600-8374C37F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404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AEC76D-4DE7-DC41-9CD6-C83101FA2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CA7377-9C2E-D94E-AADC-0221133F4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42BC7-4F6B-E74F-A70A-2D036F343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871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3F034-F3E4-314C-98C3-0F1C2FCF5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B8249-D071-0440-A38C-C771AFFBC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D21F0-0361-D547-B2AA-80F73168E2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8456AF-72F7-B84C-A91F-A8ADD39AC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7C019-4E25-BF40-AE50-837CF96E3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ABF58-9402-D14D-AA12-3C30426DF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208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36C2B-93B0-6043-9348-57A3E38F2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4DA7E5-2D99-5245-BB9B-225814B351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0CB5FF-D6BC-9645-9432-9FA18AAF8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5F818-3371-F047-96CE-921181E4B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07BC27-D664-234C-9A29-E41D2640A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462C84-6D43-4249-AC9E-3A8872EBD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47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F782AE-1602-E241-87F7-E9529EAE0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46D91-35BD-BE4F-84F4-02CC15F24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FDE86-F0BE-3146-A9D3-DC8E5024B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DB35C-E47C-6D4F-A0F4-534F52F1EA49}" type="datetimeFigureOut">
              <a:rPr lang="en-US" smtClean="0"/>
              <a:t>7/23/19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BE649-473F-9A49-B527-E0819ABE95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9D912-655C-574A-ACC9-DD4332D075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388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"/><Relationship Id="rId3" Type="http://schemas.openxmlformats.org/officeDocument/2006/relationships/image" Target="../media/image1.tif"/><Relationship Id="rId7" Type="http://schemas.openxmlformats.org/officeDocument/2006/relationships/image" Target="../media/image5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"/><Relationship Id="rId5" Type="http://schemas.openxmlformats.org/officeDocument/2006/relationships/image" Target="../media/image3.tif"/><Relationship Id="rId4" Type="http://schemas.openxmlformats.org/officeDocument/2006/relationships/image" Target="../media/image2.t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6764B39-6DCD-4445-A55A-C8D4C4B61576}"/>
              </a:ext>
            </a:extLst>
          </p:cNvPr>
          <p:cNvSpPr txBox="1"/>
          <p:nvPr/>
        </p:nvSpPr>
        <p:spPr>
          <a:xfrm>
            <a:off x="7825376" y="66733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A6CC2B-047E-6B45-8098-CE9690E55E38}"/>
              </a:ext>
            </a:extLst>
          </p:cNvPr>
          <p:cNvGrpSpPr/>
          <p:nvPr/>
        </p:nvGrpSpPr>
        <p:grpSpPr>
          <a:xfrm>
            <a:off x="2027237" y="460132"/>
            <a:ext cx="7171555" cy="5707548"/>
            <a:chOff x="2027237" y="460132"/>
            <a:chExt cx="7171555" cy="5707548"/>
          </a:xfrm>
        </p:grpSpPr>
        <p:sp>
          <p:nvSpPr>
            <p:cNvPr id="2" name="Text Box 2">
              <a:extLst>
                <a:ext uri="{FF2B5EF4-FFF2-40B4-BE49-F238E27FC236}">
                  <a16:creationId xmlns:a16="http://schemas.microsoft.com/office/drawing/2014/main" id="{160F41CA-E8B7-1C44-8AB1-C6A7D3A2A1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0800000">
              <a:off x="3127072" y="1725869"/>
              <a:ext cx="615715" cy="3903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wrap="non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PMingLiU" panose="02020500000000000000" pitchFamily="18" charset="-120"/>
                  <a:cs typeface="Times New Roman" panose="02020603050405020304" pitchFamily="18" charset="0"/>
                </a:rPr>
                <a:t>E. coli single deletion (3979 mutants)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" name="Text Box 3">
              <a:extLst>
                <a:ext uri="{FF2B5EF4-FFF2-40B4-BE49-F238E27FC236}">
                  <a16:creationId xmlns:a16="http://schemas.microsoft.com/office/drawing/2014/main" id="{4C288926-BFA1-E74D-9320-55F4C89DC5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7237" y="460132"/>
              <a:ext cx="4068763" cy="460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0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PMingLiU" panose="02020500000000000000" pitchFamily="18" charset="-120"/>
                  <a:cs typeface="Times New Roman" panose="02020603050405020304" pitchFamily="18" charset="0"/>
                </a:rPr>
                <a:t>Chemical treatments (324 conditions)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25" name="Picture 24" descr="A picture containing indoor, wall&#10;&#10;Description automatically generated">
              <a:extLst>
                <a:ext uri="{FF2B5EF4-FFF2-40B4-BE49-F238E27FC236}">
                  <a16:creationId xmlns:a16="http://schemas.microsoft.com/office/drawing/2014/main" id="{0962655D-FAEF-2F42-8177-577765205C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11993" y="1044629"/>
              <a:ext cx="417215" cy="512305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7" name="Picture 26" descr="A close up of a sign&#10;&#10;Description automatically generated">
              <a:extLst>
                <a:ext uri="{FF2B5EF4-FFF2-40B4-BE49-F238E27FC236}">
                  <a16:creationId xmlns:a16="http://schemas.microsoft.com/office/drawing/2014/main" id="{23A014FD-0FFE-B148-8C8F-551E7EF38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37341" y="1044628"/>
              <a:ext cx="417215" cy="512305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53331150-7C5E-F249-81DE-CBF5E68B68BD}"/>
                </a:ext>
              </a:extLst>
            </p:cNvPr>
            <p:cNvGrpSpPr/>
            <p:nvPr/>
          </p:nvGrpSpPr>
          <p:grpSpPr>
            <a:xfrm>
              <a:off x="6531165" y="1232034"/>
              <a:ext cx="2667627" cy="2152306"/>
              <a:chOff x="1875415" y="1824693"/>
              <a:chExt cx="3608905" cy="3048000"/>
            </a:xfrm>
          </p:grpSpPr>
          <p:pic>
            <p:nvPicPr>
              <p:cNvPr id="38" name="Picture 37" descr="A close up of a mans face&#10;&#10;Description automatically generated">
                <a:extLst>
                  <a:ext uri="{FF2B5EF4-FFF2-40B4-BE49-F238E27FC236}">
                    <a16:creationId xmlns:a16="http://schemas.microsoft.com/office/drawing/2014/main" id="{2F1180D8-760B-E34B-BF08-C36EB86DED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8262"/>
              <a:stretch/>
            </p:blipFill>
            <p:spPr>
              <a:xfrm>
                <a:off x="1875415" y="1824693"/>
                <a:ext cx="2773926" cy="3048000"/>
              </a:xfrm>
              <a:prstGeom prst="rect">
                <a:avLst/>
              </a:prstGeom>
            </p:spPr>
          </p:pic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A787194B-901C-8A4D-B7B8-875BABD52610}"/>
                  </a:ext>
                </a:extLst>
              </p:cNvPr>
              <p:cNvSpPr/>
              <p:nvPr/>
            </p:nvSpPr>
            <p:spPr>
              <a:xfrm>
                <a:off x="1897681" y="1856561"/>
                <a:ext cx="2751659" cy="29783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1D49710B-35E2-DB44-862B-3E6C1AC962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48558" y="2524040"/>
                <a:ext cx="735762" cy="1643432"/>
              </a:xfrm>
              <a:prstGeom prst="rect">
                <a:avLst/>
              </a:prstGeom>
            </p:spPr>
          </p:pic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B9B75B16-B3D3-A142-A3D0-5E1A9D08202F}"/>
                </a:ext>
              </a:extLst>
            </p:cNvPr>
            <p:cNvGrpSpPr/>
            <p:nvPr/>
          </p:nvGrpSpPr>
          <p:grpSpPr>
            <a:xfrm>
              <a:off x="6531165" y="3728665"/>
              <a:ext cx="2561803" cy="2295986"/>
              <a:chOff x="6810187" y="1824693"/>
              <a:chExt cx="3391464" cy="3048000"/>
            </a:xfrm>
          </p:grpSpPr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E169D654-331F-1D48-9EF2-2B168F3C3D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r="6865"/>
              <a:stretch/>
            </p:blipFill>
            <p:spPr>
              <a:xfrm>
                <a:off x="6810187" y="1824693"/>
                <a:ext cx="2773926" cy="3048000"/>
              </a:xfrm>
              <a:prstGeom prst="rect">
                <a:avLst/>
              </a:prstGeom>
            </p:spPr>
          </p:pic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2CA3C7F8-2E29-FB41-8621-85BC3D6D5092}"/>
                  </a:ext>
                </a:extLst>
              </p:cNvPr>
              <p:cNvSpPr/>
              <p:nvPr/>
            </p:nvSpPr>
            <p:spPr>
              <a:xfrm>
                <a:off x="6832454" y="1856561"/>
                <a:ext cx="2751659" cy="29783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44" name="Picture 43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04B5E4AD-5BA7-D340-AB27-CCD08C6878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615253" y="2896438"/>
                <a:ext cx="586398" cy="898635"/>
              </a:xfrm>
              <a:prstGeom prst="rect">
                <a:avLst/>
              </a:prstGeom>
            </p:spPr>
          </p:pic>
        </p:grp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063A5E9F-789F-B542-B3B3-EA0CFC1D7AC7}"/>
                </a:ext>
              </a:extLst>
            </p:cNvPr>
            <p:cNvCxnSpPr/>
            <p:nvPr/>
          </p:nvCxnSpPr>
          <p:spPr>
            <a:xfrm>
              <a:off x="4389120" y="3429000"/>
              <a:ext cx="452387" cy="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9DBAF44-E774-BB4D-9C0E-6D5CBF1C9671}"/>
                </a:ext>
              </a:extLst>
            </p:cNvPr>
            <p:cNvSpPr txBox="1"/>
            <p:nvPr/>
          </p:nvSpPr>
          <p:spPr>
            <a:xfrm>
              <a:off x="4129208" y="3015008"/>
              <a:ext cx="8931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5% FDR</a:t>
              </a:r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28CF48E-25DE-B54D-BCAA-FAD202E5543F}"/>
                </a:ext>
              </a:extLst>
            </p:cNvPr>
            <p:cNvCxnSpPr>
              <a:cxnSpLocks/>
            </p:cNvCxnSpPr>
            <p:nvPr/>
          </p:nvCxnSpPr>
          <p:spPr>
            <a:xfrm>
              <a:off x="3762097" y="1044628"/>
              <a:ext cx="4819496" cy="209909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AC3D708-7931-E44C-969E-094B32ECB36F}"/>
                </a:ext>
              </a:extLst>
            </p:cNvPr>
            <p:cNvCxnSpPr>
              <a:cxnSpLocks/>
            </p:cNvCxnSpPr>
            <p:nvPr/>
          </p:nvCxnSpPr>
          <p:spPr>
            <a:xfrm>
              <a:off x="3711993" y="1086245"/>
              <a:ext cx="2835631" cy="2271444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B6CA6ED-BFAF-F748-8288-FF7E3F0F6228}"/>
                </a:ext>
              </a:extLst>
            </p:cNvPr>
            <p:cNvSpPr/>
            <p:nvPr/>
          </p:nvSpPr>
          <p:spPr>
            <a:xfrm>
              <a:off x="3711993" y="1041056"/>
              <a:ext cx="50104" cy="4571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EF0042F5-E7CE-B142-9B28-5F497C5D498D}"/>
                </a:ext>
              </a:extLst>
            </p:cNvPr>
            <p:cNvCxnSpPr>
              <a:cxnSpLocks/>
            </p:cNvCxnSpPr>
            <p:nvPr/>
          </p:nvCxnSpPr>
          <p:spPr>
            <a:xfrm>
              <a:off x="7556379" y="3435305"/>
              <a:ext cx="0" cy="24239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8040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53B00-F23A-DB43-BD3C-57CB1DA9FBC6}"/>
              </a:ext>
            </a:extLst>
          </p:cNvPr>
          <p:cNvSpPr txBox="1">
            <a:spLocks/>
          </p:cNvSpPr>
          <p:nvPr/>
        </p:nvSpPr>
        <p:spPr>
          <a:xfrm>
            <a:off x="415600" y="110730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en-US" sz="3733" dirty="0"/>
              <a:t>PRC for different distances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58BD69B-246D-7649-8A8A-7FA6FB93DF77}"/>
              </a:ext>
            </a:extLst>
          </p:cNvPr>
          <p:cNvGrpSpPr/>
          <p:nvPr/>
        </p:nvGrpSpPr>
        <p:grpSpPr>
          <a:xfrm>
            <a:off x="174172" y="1484948"/>
            <a:ext cx="12278671" cy="4522756"/>
            <a:chOff x="0" y="1474063"/>
            <a:chExt cx="12278671" cy="452275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406B31E-1186-0844-A631-99B7D60FFCE0}"/>
                </a:ext>
              </a:extLst>
            </p:cNvPr>
            <p:cNvSpPr/>
            <p:nvPr/>
          </p:nvSpPr>
          <p:spPr>
            <a:xfrm>
              <a:off x="10035574" y="3073096"/>
              <a:ext cx="224309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- </a:t>
              </a:r>
              <a:r>
                <a:rPr lang="en-US" sz="1400" b="1" dirty="0"/>
                <a:t>Area under the curve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B351F3E-52DD-F249-8EC0-832C8AEA2614}"/>
                </a:ext>
              </a:extLst>
            </p:cNvPr>
            <p:cNvGrpSpPr/>
            <p:nvPr/>
          </p:nvGrpSpPr>
          <p:grpSpPr>
            <a:xfrm>
              <a:off x="0" y="1474063"/>
              <a:ext cx="11227435" cy="4522756"/>
              <a:chOff x="0" y="1474063"/>
              <a:chExt cx="11227435" cy="4522756"/>
            </a:xfrm>
          </p:grpSpPr>
          <p:pic>
            <p:nvPicPr>
              <p:cNvPr id="6" name="Picture 5" descr="A close up of a map&#10;&#10;Description automatically generated">
                <a:extLst>
                  <a:ext uri="{FF2B5EF4-FFF2-40B4-BE49-F238E27FC236}">
                    <a16:creationId xmlns:a16="http://schemas.microsoft.com/office/drawing/2014/main" id="{D8706253-5BC8-A741-86D9-A7F3EB4028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1474063"/>
                <a:ext cx="10176200" cy="4522756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A972AF73-0730-9141-B74A-3B3A6EA9CAAC}"/>
                  </a:ext>
                </a:extLst>
              </p:cNvPr>
              <p:cNvSpPr/>
              <p:nvPr/>
            </p:nvSpPr>
            <p:spPr>
              <a:xfrm>
                <a:off x="8770888" y="3493000"/>
                <a:ext cx="708626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dirty="0"/>
                  <a:t>- </a:t>
                </a:r>
                <a:r>
                  <a:rPr lang="en-US" sz="1400" b="1" dirty="0"/>
                  <a:t>0.012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EAA9A8F1-3201-9F4B-96DF-93422083F267}"/>
                  </a:ext>
                </a:extLst>
              </p:cNvPr>
              <p:cNvSpPr/>
              <p:nvPr/>
            </p:nvSpPr>
            <p:spPr>
              <a:xfrm>
                <a:off x="8683803" y="3306732"/>
                <a:ext cx="708626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dirty="0"/>
                  <a:t>- </a:t>
                </a:r>
                <a:r>
                  <a:rPr lang="en-US" sz="1400" b="1" dirty="0"/>
                  <a:t>0.053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55E84E7-80B7-2448-96EE-C884CFDEAE85}"/>
                  </a:ext>
                </a:extLst>
              </p:cNvPr>
              <p:cNvSpPr/>
              <p:nvPr/>
            </p:nvSpPr>
            <p:spPr>
              <a:xfrm>
                <a:off x="9195431" y="3664750"/>
                <a:ext cx="708626" cy="30777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dirty="0"/>
                  <a:t>- </a:t>
                </a:r>
                <a:r>
                  <a:rPr lang="en-US" sz="1400" b="1" dirty="0"/>
                  <a:t>0.079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4396C03-D960-104C-9948-1C61C9346755}"/>
                  </a:ext>
                </a:extLst>
              </p:cNvPr>
              <p:cNvSpPr/>
              <p:nvPr/>
            </p:nvSpPr>
            <p:spPr>
              <a:xfrm>
                <a:off x="8235142" y="4199843"/>
                <a:ext cx="2992293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dirty="0"/>
                  <a:t> </a:t>
                </a:r>
                <a:r>
                  <a:rPr lang="en-US" sz="1400" b="1" dirty="0"/>
                  <a:t>Area under the curve for random classifier (dotted line):  0.00013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8372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0A051F-5961-0648-AEF0-5268D4AE4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933" y="715433"/>
            <a:ext cx="8140700" cy="5427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5770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a map&#10;&#10;Description automatically generated">
            <a:extLst>
              <a:ext uri="{FF2B5EF4-FFF2-40B4-BE49-F238E27FC236}">
                <a16:creationId xmlns:a16="http://schemas.microsoft.com/office/drawing/2014/main" id="{A6B02A0A-1256-3443-B12E-E7CE31DFFD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897" y="1470108"/>
            <a:ext cx="9601200" cy="42672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6C2CD1-B9F0-1C4A-888B-C7B6B778E6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FC5039-63E5-754E-A5CE-1F4F7B89EE8A}"/>
              </a:ext>
            </a:extLst>
          </p:cNvPr>
          <p:cNvSpPr txBox="1">
            <a:spLocks/>
          </p:cNvSpPr>
          <p:nvPr/>
        </p:nvSpPr>
        <p:spPr>
          <a:xfrm>
            <a:off x="415600" y="11835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en-US" sz="3733" dirty="0"/>
              <a:t>ROC for different fitness + Price’s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4C05AE-4EC9-5946-B896-BDDE5E20047A}"/>
              </a:ext>
            </a:extLst>
          </p:cNvPr>
          <p:cNvSpPr txBox="1"/>
          <p:nvPr/>
        </p:nvSpPr>
        <p:spPr>
          <a:xfrm>
            <a:off x="8412480" y="5203226"/>
            <a:ext cx="2526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&lt;- Note: have to fix x axis</a:t>
            </a:r>
          </a:p>
        </p:txBody>
      </p:sp>
    </p:spTree>
    <p:extLst>
      <p:ext uri="{BB962C8B-B14F-4D97-AF65-F5344CB8AC3E}">
        <p14:creationId xmlns:p14="http://schemas.microsoft.com/office/powerpoint/2010/main" val="4158411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F79032-4855-AE4B-9A56-0E4015A581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C7AB8C9-78B2-894C-AE9A-02B0C80150EE}"/>
              </a:ext>
            </a:extLst>
          </p:cNvPr>
          <p:cNvSpPr txBox="1">
            <a:spLocks/>
          </p:cNvSpPr>
          <p:nvPr/>
        </p:nvSpPr>
        <p:spPr>
          <a:xfrm>
            <a:off x="415600" y="11835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en-US" sz="3733" dirty="0"/>
              <a:t>Different studies can be combined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CA5034-8A0F-3542-B295-4E2CE546E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663" y="1073377"/>
            <a:ext cx="8422674" cy="5615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67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14F308A-F5EA-3442-BF20-0C1210371000}"/>
              </a:ext>
            </a:extLst>
          </p:cNvPr>
          <p:cNvGrpSpPr/>
          <p:nvPr/>
        </p:nvGrpSpPr>
        <p:grpSpPr>
          <a:xfrm>
            <a:off x="888732" y="507733"/>
            <a:ext cx="10414535" cy="5842534"/>
            <a:chOff x="-144380" y="-131278"/>
            <a:chExt cx="12192000" cy="762187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36D88BB-483E-2D44-95D1-0ADD86D0E8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737"/>
            <a:stretch/>
          </p:blipFill>
          <p:spPr>
            <a:xfrm>
              <a:off x="7748336" y="-131278"/>
              <a:ext cx="4299284" cy="40640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994A85B-413B-E541-BD29-7D3E7D0EFE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9027" b="-18125"/>
            <a:stretch/>
          </p:blipFill>
          <p:spPr>
            <a:xfrm>
              <a:off x="-139567" y="-131278"/>
              <a:ext cx="4995512" cy="480059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25BD717-C453-1C49-BC19-945FD77664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0974" t="3230" r="35105"/>
            <a:stretch/>
          </p:blipFill>
          <p:spPr>
            <a:xfrm>
              <a:off x="4855945" y="0"/>
              <a:ext cx="2916454" cy="393272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167BF7D-9862-9F41-8B14-A46F922DEE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144380" y="3426593"/>
              <a:ext cx="12192000" cy="406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4187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F75D60C-E93B-EE46-8532-73C8CAFC4BD8}"/>
              </a:ext>
            </a:extLst>
          </p:cNvPr>
          <p:cNvGrpSpPr/>
          <p:nvPr/>
        </p:nvGrpSpPr>
        <p:grpSpPr>
          <a:xfrm>
            <a:off x="1092467" y="539014"/>
            <a:ext cx="10007066" cy="5595753"/>
            <a:chOff x="0" y="-77002"/>
            <a:chExt cx="12192000" cy="779031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8D2F812-6F08-F14A-BC04-D13EEBD6E5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895" r="37079"/>
            <a:stretch/>
          </p:blipFill>
          <p:spPr>
            <a:xfrm>
              <a:off x="0" y="0"/>
              <a:ext cx="7671335" cy="398699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2CE5B3A-8C4F-C34D-8B61-1F73AC60BE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921"/>
            <a:stretch/>
          </p:blipFill>
          <p:spPr>
            <a:xfrm>
              <a:off x="7671335" y="-77002"/>
              <a:ext cx="4520665" cy="4064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BECD97B-5EA9-014C-AEFE-73E84E242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649311"/>
              <a:ext cx="12192000" cy="406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7212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D723F5FE-017C-9D41-A095-F28514D62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263" y="967110"/>
            <a:ext cx="10601739" cy="4711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639272-730E-0B4F-803B-1F02DFB27606}"/>
              </a:ext>
            </a:extLst>
          </p:cNvPr>
          <p:cNvSpPr txBox="1"/>
          <p:nvPr/>
        </p:nvSpPr>
        <p:spPr>
          <a:xfrm>
            <a:off x="3041378" y="1291727"/>
            <a:ext cx="90479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AUC: 0.91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AUC: 0.80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93E89E-4529-2E40-A7BF-6767F602EFA0}"/>
              </a:ext>
            </a:extLst>
          </p:cNvPr>
          <p:cNvSpPr/>
          <p:nvPr/>
        </p:nvSpPr>
        <p:spPr>
          <a:xfrm>
            <a:off x="3045572" y="2467010"/>
            <a:ext cx="100256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AUC: 0.68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0B879C-F9F6-0145-9468-FAC99394F695}"/>
              </a:ext>
            </a:extLst>
          </p:cNvPr>
          <p:cNvSpPr/>
          <p:nvPr/>
        </p:nvSpPr>
        <p:spPr>
          <a:xfrm>
            <a:off x="3041377" y="2995963"/>
            <a:ext cx="9047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AUC: 0.60</a:t>
            </a:r>
          </a:p>
        </p:txBody>
      </p:sp>
    </p:spTree>
    <p:extLst>
      <p:ext uri="{BB962C8B-B14F-4D97-AF65-F5344CB8AC3E}">
        <p14:creationId xmlns:p14="http://schemas.microsoft.com/office/powerpoint/2010/main" val="1636813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FFF943-D9AF-7E46-B80E-4A57056343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C4B38F0-7B90-B44A-BAF4-1B64847AA619}"/>
              </a:ext>
            </a:extLst>
          </p:cNvPr>
          <p:cNvSpPr txBox="1">
            <a:spLocks/>
          </p:cNvSpPr>
          <p:nvPr/>
        </p:nvSpPr>
        <p:spPr>
          <a:xfrm>
            <a:off x="143064" y="211337"/>
            <a:ext cx="11905872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5200">
                <a:solidFill>
                  <a:schemeClr val="dk1"/>
                </a:solidFill>
              </a:defRPr>
            </a:lvl9pPr>
          </a:lstStyle>
          <a:p>
            <a:r>
              <a:rPr lang="en-US" sz="3733" dirty="0"/>
              <a:t>|PCC|  of ~ 0.6  gives optimal precision &amp; sensitivity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3FC674-F6D7-4046-A1E5-832893AA40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498" y="1022992"/>
            <a:ext cx="8273879" cy="551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68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72ECC9-BFF0-B343-9ACD-4DB7BE841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612" y="411495"/>
            <a:ext cx="8735994" cy="582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283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2A22BB8-EE81-5043-B06E-59BFA8AEB4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9" b="9891"/>
          <a:stretch/>
        </p:blipFill>
        <p:spPr>
          <a:xfrm>
            <a:off x="475282" y="763601"/>
            <a:ext cx="10436903" cy="5165452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  <p:sp>
        <p:nvSpPr>
          <p:cNvPr id="18" name="Shape 92">
            <a:extLst>
              <a:ext uri="{FF2B5EF4-FFF2-40B4-BE49-F238E27FC236}">
                <a16:creationId xmlns:a16="http://schemas.microsoft.com/office/drawing/2014/main" id="{541FB6F2-4E08-F542-9D66-EA87319BDB98}"/>
              </a:ext>
            </a:extLst>
          </p:cNvPr>
          <p:cNvSpPr txBox="1">
            <a:spLocks/>
          </p:cNvSpPr>
          <p:nvPr/>
        </p:nvSpPr>
        <p:spPr>
          <a:xfrm>
            <a:off x="498052" y="0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en-US" sz="4267" dirty="0"/>
              <a:t>Co-annotations enrich profile similarity</a:t>
            </a:r>
            <a:endParaRPr lang="en-US" sz="3733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935CBB-5734-CB47-8123-90E697643130}"/>
              </a:ext>
            </a:extLst>
          </p:cNvPr>
          <p:cNvSpPr/>
          <p:nvPr/>
        </p:nvSpPr>
        <p:spPr>
          <a:xfrm>
            <a:off x="4014194" y="763601"/>
            <a:ext cx="6463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dk1"/>
                </a:solidFill>
              </a:rPr>
              <a:t>*</a:t>
            </a:r>
            <a:r>
              <a:rPr lang="zh-TW" altLang="en-US" sz="2400" dirty="0">
                <a:solidFill>
                  <a:schemeClr val="dk1"/>
                </a:solidFill>
              </a:rPr>
              <a:t>**</a:t>
            </a:r>
            <a:endParaRPr lang="en-US" sz="2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1E718BF-E026-914D-9155-C1846ED57B65}"/>
              </a:ext>
            </a:extLst>
          </p:cNvPr>
          <p:cNvSpPr/>
          <p:nvPr/>
        </p:nvSpPr>
        <p:spPr>
          <a:xfrm>
            <a:off x="5914278" y="2422602"/>
            <a:ext cx="6463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dk1"/>
                </a:solidFill>
              </a:rPr>
              <a:t>*</a:t>
            </a:r>
            <a:r>
              <a:rPr lang="zh-TW" altLang="en-US" sz="2400" dirty="0">
                <a:solidFill>
                  <a:schemeClr val="dk1"/>
                </a:solidFill>
              </a:rPr>
              <a:t>**</a:t>
            </a:r>
            <a:endParaRPr lang="en-US" sz="2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FFA5496-D237-6043-B46D-94329490616B}"/>
              </a:ext>
            </a:extLst>
          </p:cNvPr>
          <p:cNvSpPr/>
          <p:nvPr/>
        </p:nvSpPr>
        <p:spPr>
          <a:xfrm>
            <a:off x="7970475" y="3945666"/>
            <a:ext cx="6463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dk1"/>
                </a:solidFill>
              </a:rPr>
              <a:t>*</a:t>
            </a:r>
            <a:r>
              <a:rPr lang="zh-TW" altLang="en-US" sz="2400" dirty="0">
                <a:solidFill>
                  <a:schemeClr val="dk1"/>
                </a:solidFill>
              </a:rPr>
              <a:t>**</a:t>
            </a:r>
            <a:endParaRPr lang="en-US" sz="2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D0FD6C-0C73-C74C-8571-201A9418B4DC}"/>
              </a:ext>
            </a:extLst>
          </p:cNvPr>
          <p:cNvSpPr/>
          <p:nvPr/>
        </p:nvSpPr>
        <p:spPr>
          <a:xfrm>
            <a:off x="9860878" y="3945666"/>
            <a:ext cx="6463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dk1"/>
                </a:solidFill>
              </a:rPr>
              <a:t>*</a:t>
            </a:r>
            <a:r>
              <a:rPr lang="zh-TW" altLang="en-US" sz="2400" dirty="0">
                <a:solidFill>
                  <a:schemeClr val="dk1"/>
                </a:solidFill>
              </a:rPr>
              <a:t>**</a:t>
            </a:r>
            <a:endParaRPr lang="en-US" sz="2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B318774-16EF-3242-A205-6707332158D9}"/>
              </a:ext>
            </a:extLst>
          </p:cNvPr>
          <p:cNvSpPr/>
          <p:nvPr/>
        </p:nvSpPr>
        <p:spPr>
          <a:xfrm>
            <a:off x="1446204" y="5894007"/>
            <a:ext cx="12967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All gene pairs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D3ECF7A-6579-0D4F-80B9-01787CD24DAE}"/>
              </a:ext>
            </a:extLst>
          </p:cNvPr>
          <p:cNvSpPr/>
          <p:nvPr/>
        </p:nvSpPr>
        <p:spPr>
          <a:xfrm>
            <a:off x="3216319" y="5926063"/>
            <a:ext cx="14781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Same pathways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600EC31-8252-7F42-899B-48E611F86268}"/>
              </a:ext>
            </a:extLst>
          </p:cNvPr>
          <p:cNvSpPr/>
          <p:nvPr/>
        </p:nvSpPr>
        <p:spPr>
          <a:xfrm>
            <a:off x="5273839" y="5873559"/>
            <a:ext cx="13445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/>
              <a:t>Same protein </a:t>
            </a:r>
          </a:p>
          <a:p>
            <a:pPr algn="ctr"/>
            <a:r>
              <a:rPr lang="en-US" sz="1600" dirty="0"/>
              <a:t>complexes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7D9E87E-F88F-FF4C-8024-6748BA3F0E6A}"/>
              </a:ext>
            </a:extLst>
          </p:cNvPr>
          <p:cNvSpPr/>
          <p:nvPr/>
        </p:nvSpPr>
        <p:spPr>
          <a:xfrm>
            <a:off x="6915402" y="5832885"/>
            <a:ext cx="17158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Same pathways &amp; </a:t>
            </a:r>
          </a:p>
          <a:p>
            <a:r>
              <a:rPr lang="en-US" sz="1600" dirty="0"/>
              <a:t>protein complexes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D1E33C-72EE-CF4E-BAF1-E1315B87901E}"/>
              </a:ext>
            </a:extLst>
          </p:cNvPr>
          <p:cNvSpPr/>
          <p:nvPr/>
        </p:nvSpPr>
        <p:spPr>
          <a:xfrm>
            <a:off x="8859403" y="5894007"/>
            <a:ext cx="160864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Same in all 5 sets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A64D1F4-A4BE-8A4C-A483-514140336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3249" y="1048514"/>
            <a:ext cx="2211767" cy="221916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EDB805-CB88-4E40-A5E9-95509EDE39D0}"/>
              </a:ext>
            </a:extLst>
          </p:cNvPr>
          <p:cNvSpPr txBox="1"/>
          <p:nvPr/>
        </p:nvSpPr>
        <p:spPr>
          <a:xfrm rot="16200000">
            <a:off x="-1050970" y="3302330"/>
            <a:ext cx="26421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Mutual Information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E1431C1-6BB2-054B-9B09-81F080D46AD3}"/>
              </a:ext>
            </a:extLst>
          </p:cNvPr>
          <p:cNvSpPr txBox="1"/>
          <p:nvPr/>
        </p:nvSpPr>
        <p:spPr>
          <a:xfrm rot="16200000">
            <a:off x="8134018" y="1975690"/>
            <a:ext cx="58702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33" dirty="0"/>
              <a:t>Mean</a:t>
            </a:r>
          </a:p>
        </p:txBody>
      </p:sp>
    </p:spTree>
    <p:extLst>
      <p:ext uri="{BB962C8B-B14F-4D97-AF65-F5344CB8AC3E}">
        <p14:creationId xmlns:p14="http://schemas.microsoft.com/office/powerpoint/2010/main" val="2575228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E2C78D-A143-5E4F-9F9A-B0F17D85B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603" y="988459"/>
            <a:ext cx="8226793" cy="548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932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9661A9B-9133-534B-9126-864F942833D5}"/>
              </a:ext>
            </a:extLst>
          </p:cNvPr>
          <p:cNvSpPr txBox="1">
            <a:spLocks/>
          </p:cNvSpPr>
          <p:nvPr/>
        </p:nvSpPr>
        <p:spPr>
          <a:xfrm>
            <a:off x="415600" y="110730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en-US" sz="3733" dirty="0"/>
              <a:t>ROC for different fitness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4F3DCD3-FD10-CA4C-99CC-1463CF8B33FC}"/>
              </a:ext>
            </a:extLst>
          </p:cNvPr>
          <p:cNvGrpSpPr/>
          <p:nvPr/>
        </p:nvGrpSpPr>
        <p:grpSpPr>
          <a:xfrm>
            <a:off x="163283" y="1138214"/>
            <a:ext cx="12213361" cy="5142828"/>
            <a:chOff x="32654" y="1138214"/>
            <a:chExt cx="12213361" cy="5142828"/>
          </a:xfrm>
        </p:grpSpPr>
        <p:pic>
          <p:nvPicPr>
            <p:cNvPr id="3" name="Picture 2" descr="A close up of a map&#10;&#10;Description automatically generated">
              <a:extLst>
                <a:ext uri="{FF2B5EF4-FFF2-40B4-BE49-F238E27FC236}">
                  <a16:creationId xmlns:a16="http://schemas.microsoft.com/office/drawing/2014/main" id="{FBCE1177-71C1-6E40-A5E2-70A60CC24A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654" y="1138214"/>
              <a:ext cx="11571363" cy="5142828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72271AE-D3D2-984D-A12F-261EA6A0BE86}"/>
                </a:ext>
              </a:extLst>
            </p:cNvPr>
            <p:cNvSpPr/>
            <p:nvPr/>
          </p:nvSpPr>
          <p:spPr>
            <a:xfrm>
              <a:off x="10002918" y="2986009"/>
              <a:ext cx="224309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- </a:t>
              </a:r>
              <a:r>
                <a:rPr lang="en-US" sz="1400" b="1" dirty="0"/>
                <a:t>Area under the curve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5290281-4B76-E943-9631-36A63E38721F}"/>
                </a:ext>
              </a:extLst>
            </p:cNvPr>
            <p:cNvSpPr/>
            <p:nvPr/>
          </p:nvSpPr>
          <p:spPr>
            <a:xfrm>
              <a:off x="9806148" y="3240610"/>
              <a:ext cx="91200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/>
                <a:t>- 0.91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870E192-F459-1548-B0A4-1F65E8A7A914}"/>
                </a:ext>
              </a:extLst>
            </p:cNvPr>
            <p:cNvSpPr/>
            <p:nvPr/>
          </p:nvSpPr>
          <p:spPr>
            <a:xfrm>
              <a:off x="9609379" y="3446055"/>
              <a:ext cx="78468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/>
                <a:t>- 0.84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A0719DB-DADB-4B4F-8DD3-0D765D79126E}"/>
                </a:ext>
              </a:extLst>
            </p:cNvPr>
            <p:cNvSpPr/>
            <p:nvPr/>
          </p:nvSpPr>
          <p:spPr>
            <a:xfrm>
              <a:off x="11426604" y="3642825"/>
              <a:ext cx="78468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/>
                <a:t>- 0.84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62330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 up of a map&#10;&#10;Description automatically generated">
            <a:extLst>
              <a:ext uri="{FF2B5EF4-FFF2-40B4-BE49-F238E27FC236}">
                <a16:creationId xmlns:a16="http://schemas.microsoft.com/office/drawing/2014/main" id="{A2238601-6252-8C45-98CF-72BBA9064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43" y="1507067"/>
            <a:ext cx="10504713" cy="4668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911C95-8BD5-B541-AD7D-0E239924116F}"/>
              </a:ext>
            </a:extLst>
          </p:cNvPr>
          <p:cNvSpPr txBox="1">
            <a:spLocks/>
          </p:cNvSpPr>
          <p:nvPr/>
        </p:nvSpPr>
        <p:spPr>
          <a:xfrm>
            <a:off x="415600" y="110730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en-US" sz="3733" dirty="0"/>
              <a:t>PRC for different fitness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4A7564-2CA9-D64F-96AA-F3D27138E56E}"/>
              </a:ext>
            </a:extLst>
          </p:cNvPr>
          <p:cNvSpPr/>
          <p:nvPr/>
        </p:nvSpPr>
        <p:spPr>
          <a:xfrm>
            <a:off x="9189348" y="3391213"/>
            <a:ext cx="9120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- 0.012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B6B9F4-9027-7340-859B-FF97A6E857F2}"/>
              </a:ext>
            </a:extLst>
          </p:cNvPr>
          <p:cNvSpPr/>
          <p:nvPr/>
        </p:nvSpPr>
        <p:spPr>
          <a:xfrm>
            <a:off x="9360660" y="3149296"/>
            <a:ext cx="224309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- </a:t>
            </a:r>
            <a:r>
              <a:rPr lang="en-US" sz="1400" b="1" dirty="0"/>
              <a:t>Area under the curve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C44F5F-724B-9947-9EEF-1618389C8405}"/>
              </a:ext>
            </a:extLst>
          </p:cNvPr>
          <p:cNvSpPr/>
          <p:nvPr/>
        </p:nvSpPr>
        <p:spPr>
          <a:xfrm>
            <a:off x="9005487" y="3586411"/>
            <a:ext cx="9120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- 0.0043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97818EC-051B-0C4E-8AD1-3D3F4A7087E3}"/>
              </a:ext>
            </a:extLst>
          </p:cNvPr>
          <p:cNvSpPr/>
          <p:nvPr/>
        </p:nvSpPr>
        <p:spPr>
          <a:xfrm>
            <a:off x="10747202" y="3765990"/>
            <a:ext cx="9120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- 0.0033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9B7C10-FD5F-A14F-AFCA-30192DE4C9DF}"/>
              </a:ext>
            </a:extLst>
          </p:cNvPr>
          <p:cNvSpPr/>
          <p:nvPr/>
        </p:nvSpPr>
        <p:spPr>
          <a:xfrm>
            <a:off x="7509340" y="4297842"/>
            <a:ext cx="299229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 </a:t>
            </a:r>
            <a:r>
              <a:rPr lang="en-US" sz="1400" b="1" dirty="0"/>
              <a:t>Area under the curve for random classifier (dotted line):  0.00013</a:t>
            </a:r>
          </a:p>
        </p:txBody>
      </p:sp>
    </p:spTree>
    <p:extLst>
      <p:ext uri="{BB962C8B-B14F-4D97-AF65-F5344CB8AC3E}">
        <p14:creationId xmlns:p14="http://schemas.microsoft.com/office/powerpoint/2010/main" val="1912087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9661A9B-9133-534B-9126-864F942833D5}"/>
              </a:ext>
            </a:extLst>
          </p:cNvPr>
          <p:cNvSpPr txBox="1">
            <a:spLocks/>
          </p:cNvSpPr>
          <p:nvPr/>
        </p:nvSpPr>
        <p:spPr>
          <a:xfrm>
            <a:off x="415600" y="110730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en-US" sz="3733" dirty="0"/>
              <a:t>ROC for different distances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088D1A1-398F-FB47-8746-ABB9ACDE47CE}"/>
              </a:ext>
            </a:extLst>
          </p:cNvPr>
          <p:cNvGrpSpPr/>
          <p:nvPr/>
        </p:nvGrpSpPr>
        <p:grpSpPr>
          <a:xfrm>
            <a:off x="141515" y="1538513"/>
            <a:ext cx="12169814" cy="4578047"/>
            <a:chOff x="0" y="1560285"/>
            <a:chExt cx="12169814" cy="4578047"/>
          </a:xfrm>
        </p:grpSpPr>
        <p:pic>
          <p:nvPicPr>
            <p:cNvPr id="4" name="Picture 3" descr="A close up of a map&#10;&#10;Description automatically generated">
              <a:extLst>
                <a:ext uri="{FF2B5EF4-FFF2-40B4-BE49-F238E27FC236}">
                  <a16:creationId xmlns:a16="http://schemas.microsoft.com/office/drawing/2014/main" id="{9F1C7767-CBA8-0045-AFD7-CF8B8ECD70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560285"/>
              <a:ext cx="10300606" cy="457804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BA9136D-5787-A44B-BA84-F3ABEE8D9ABE}"/>
                </a:ext>
              </a:extLst>
            </p:cNvPr>
            <p:cNvSpPr/>
            <p:nvPr/>
          </p:nvSpPr>
          <p:spPr>
            <a:xfrm>
              <a:off x="9926717" y="3181953"/>
              <a:ext cx="224309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- </a:t>
              </a:r>
              <a:r>
                <a:rPr lang="en-US" sz="1400" b="1" dirty="0"/>
                <a:t>Area under the curve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7A36FC5-E6DE-DB4A-AC9D-D3A56D1B887A}"/>
                </a:ext>
              </a:extLst>
            </p:cNvPr>
            <p:cNvSpPr/>
            <p:nvPr/>
          </p:nvSpPr>
          <p:spPr>
            <a:xfrm>
              <a:off x="9676346" y="3607681"/>
              <a:ext cx="62154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- </a:t>
              </a:r>
              <a:r>
                <a:rPr lang="en-US" sz="1400" b="1" dirty="0"/>
                <a:t>0.91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F5B663F-20FC-2944-BA85-9615C01F56EB}"/>
                </a:ext>
              </a:extLst>
            </p:cNvPr>
            <p:cNvSpPr/>
            <p:nvPr/>
          </p:nvSpPr>
          <p:spPr>
            <a:xfrm>
              <a:off x="10122660" y="3784600"/>
              <a:ext cx="62154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- </a:t>
              </a:r>
              <a:r>
                <a:rPr lang="en-US" sz="1400" b="1" dirty="0"/>
                <a:t>0.89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672A8AB-DEA4-E34C-93EA-9B12AC2FF535}"/>
                </a:ext>
              </a:extLst>
            </p:cNvPr>
            <p:cNvSpPr/>
            <p:nvPr/>
          </p:nvSpPr>
          <p:spPr>
            <a:xfrm>
              <a:off x="9584345" y="3410460"/>
              <a:ext cx="62154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/>
                <a:t>- </a:t>
              </a:r>
              <a:r>
                <a:rPr lang="en-US" sz="1400" b="1" dirty="0"/>
                <a:t>0.90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30375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2782</TotalTime>
  <Words>450</Words>
  <Application>Microsoft Macintosh PowerPoint</Application>
  <PresentationFormat>Widescreen</PresentationFormat>
  <Paragraphs>84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Gill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吳逸凡</dc:creator>
  <cp:lastModifiedBy>吳逸凡</cp:lastModifiedBy>
  <cp:revision>50</cp:revision>
  <dcterms:created xsi:type="dcterms:W3CDTF">2019-04-27T22:31:05Z</dcterms:created>
  <dcterms:modified xsi:type="dcterms:W3CDTF">2019-07-23T23:00:34Z</dcterms:modified>
</cp:coreProperties>
</file>

<file path=docProps/thumbnail.jpeg>
</file>